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iDXK5UFOIPx7zCIh3aqlQelAjT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621889446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62188944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621889446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62188944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621889446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62188944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21889446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218894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621889446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6218894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9d4a2260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9d4a226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621889446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62188944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621889446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62188944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621889446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6218894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621889446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62188944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b4afe6900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b4afe69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621889446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62188944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621889446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62188944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b4915067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b491506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b4915067a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b4915067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621889446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62188944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b4915067a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b4915067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62188944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6218894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b4915067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b491506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b4afe6900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b4afe69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21889446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62188944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621889446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62188944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90e840d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590e840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62188944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6218894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15.jpg"/><Relationship Id="rId6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3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4.jpg"/><Relationship Id="rId4" Type="http://schemas.openxmlformats.org/officeDocument/2006/relationships/image" Target="../media/image2.jp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>
  <p:cSld name="Slajd tytułow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/>
          <p:nvPr/>
        </p:nvSpPr>
        <p:spPr>
          <a:xfrm>
            <a:off x="0" y="0"/>
            <a:ext cx="12192000" cy="5100199"/>
          </a:xfrm>
          <a:prstGeom prst="rect">
            <a:avLst/>
          </a:prstGeom>
          <a:solidFill>
            <a:srgbClr val="0D12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7"/>
          <p:cNvSpPr txBox="1"/>
          <p:nvPr/>
        </p:nvSpPr>
        <p:spPr>
          <a:xfrm>
            <a:off x="5285580" y="229239"/>
            <a:ext cx="162083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84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pl-P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pl-PL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7"/>
          <p:cNvPicPr preferRelativeResize="0"/>
          <p:nvPr/>
        </p:nvPicPr>
        <p:blipFill rotWithShape="1">
          <a:blip r:embed="rId2">
            <a:alphaModFix/>
          </a:blip>
          <a:srcRect b="41131" l="5148" r="5594" t="32243"/>
          <a:stretch/>
        </p:blipFill>
        <p:spPr>
          <a:xfrm>
            <a:off x="354965" y="211139"/>
            <a:ext cx="2376488" cy="50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68866" y="223840"/>
            <a:ext cx="490537" cy="49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7856" y="5106261"/>
            <a:ext cx="26384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7934" y="5148556"/>
            <a:ext cx="2719387" cy="8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7578" y="5063534"/>
            <a:ext cx="1698625" cy="9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7"/>
          <p:cNvSpPr/>
          <p:nvPr/>
        </p:nvSpPr>
        <p:spPr>
          <a:xfrm>
            <a:off x="0" y="499724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7"/>
          <p:cNvSpPr txBox="1"/>
          <p:nvPr/>
        </p:nvSpPr>
        <p:spPr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752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 współfinansowany ze środków Unii Europejskiej w ramach Europejskiego Funduszu Rozwoju Regionalnego 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Operacyjny Polska Cyfrowa na lata 2014-2020.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Oś priorytetowa nr 3 „Cyfrowe kompetencje społeczeństwa”, działanie nr 3.2 „Innowacyjne rozwiązania na rzecz aktywizacji cyfrowej”.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Tytuł projektu:  „Akademia Innowacyjnych Zastosowań Technologii Cyfrowych (AI Tech)”.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1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" name="Google Shape;2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629761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6198393"/>
            <a:ext cx="970421" cy="6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5815" y="6265861"/>
            <a:ext cx="1680369" cy="55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8413" y="6249987"/>
            <a:ext cx="1732781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6336" y="6240461"/>
            <a:ext cx="1081599" cy="60483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/>
          <p:nvPr/>
        </p:nvSpPr>
        <p:spPr>
          <a:xfrm>
            <a:off x="0" y="132821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3">
  <p:cSld name="zawartość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1051560" y="365128"/>
            <a:ext cx="10241864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30829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209073"/>
            <a:ext cx="970421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_2">
  <p:cSld name="zawartość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8" name="Google Shape;3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93424" y="6297611"/>
            <a:ext cx="490769" cy="490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686" y="6198393"/>
            <a:ext cx="970421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oniec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1851" y="731520"/>
            <a:ext cx="10515600" cy="2505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1851" y="33321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7856" y="5106261"/>
            <a:ext cx="2638425" cy="8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7934" y="5148556"/>
            <a:ext cx="2719387" cy="88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578" y="5063534"/>
            <a:ext cx="1698625" cy="95091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 txBox="1"/>
          <p:nvPr/>
        </p:nvSpPr>
        <p:spPr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752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Projekt współfinansowany ze środków Unii Europejskiej w ramach Europejskiego Funduszu Rozwoju Regionalnego 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Operacyjny Polska Cyfrowa na lata 2014-2020.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Oś priorytetowa nr 3 „Cyfrowe kompetencje społeczeństwa”, działanie nr 3.2 „Innowacyjne rozwiązania na rzecz aktywizacji cyfrowej”.</a:t>
            </a:r>
            <a:b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l-PL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Tytuł projektu:  „Akademia Innowacyjnych Zastosowań Technologii Cyfrowych (AI Tech)”.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0" y="499724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11"/>
          <p:cNvPicPr preferRelativeResize="0"/>
          <p:nvPr/>
        </p:nvPicPr>
        <p:blipFill rotWithShape="1">
          <a:blip r:embed="rId5">
            <a:alphaModFix/>
          </a:blip>
          <a:srcRect b="40759" l="0" r="0" t="28947"/>
          <a:stretch/>
        </p:blipFill>
        <p:spPr>
          <a:xfrm>
            <a:off x="217169" y="137160"/>
            <a:ext cx="2663191" cy="59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68866" y="223840"/>
            <a:ext cx="490537" cy="4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/>
          <p:nvPr/>
        </p:nvSpPr>
        <p:spPr>
          <a:xfrm>
            <a:off x="5285580" y="229239"/>
            <a:ext cx="1620837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842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None/>
            </a:pPr>
            <a:r>
              <a:rPr b="1" i="0" lang="pl-PL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r>
              <a:rPr b="0" i="0" lang="pl-PL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"/>
          <p:cNvSpPr txBox="1"/>
          <p:nvPr/>
        </p:nvSpPr>
        <p:spPr>
          <a:xfrm>
            <a:off x="1660050" y="3288349"/>
            <a:ext cx="9069387" cy="941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76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“W</a:t>
            </a:r>
            <a:r>
              <a:rPr lang="pl-PL" sz="2000">
                <a:solidFill>
                  <a:srgbClr val="FFFFFF"/>
                </a:solidFill>
              </a:rPr>
              <a:t> 04 - Detekcja obiektów</a:t>
            </a: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Sebastian Cygert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Katedra Systemów Multimedialnych, 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l-PL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WETI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1561313" y="1964124"/>
            <a:ext cx="90693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284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200">
                <a:solidFill>
                  <a:srgbClr val="FFFFFF"/>
                </a:solidFill>
              </a:rPr>
              <a:t>Przetwarzanie Multimediów w</a:t>
            </a:r>
            <a:endParaRPr sz="32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200">
                <a:solidFill>
                  <a:srgbClr val="FFFFFF"/>
                </a:solidFill>
              </a:rPr>
              <a:t>Systemach Decyzyjnych</a:t>
            </a:r>
            <a:endParaRPr sz="3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621889446_0_42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Algorytm okna przesuwnego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f621889446_0_42"/>
          <p:cNvSpPr txBox="1"/>
          <p:nvPr>
            <p:ph idx="1" type="body"/>
          </p:nvPr>
        </p:nvSpPr>
        <p:spPr>
          <a:xfrm>
            <a:off x="7636124" y="1520050"/>
            <a:ext cx="45558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ogromna liczba okien (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różne skale, kształt oraz gęstość okien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nieefektywne obliczeniowo (podobne okna przetwarzane są osobno)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gf621889446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9378"/>
            <a:ext cx="7331323" cy="3653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f621889446_0_42"/>
          <p:cNvSpPr txBox="1"/>
          <p:nvPr>
            <p:ph idx="1" type="body"/>
          </p:nvPr>
        </p:nvSpPr>
        <p:spPr>
          <a:xfrm>
            <a:off x="730400" y="5942022"/>
            <a:ext cx="10515600" cy="47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Obraz: </a:t>
            </a:r>
            <a:r>
              <a:rPr lang="pl-PL" sz="1400"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M. Cordts et. al., “The Cityscapes Dataset for Semantic Urban Scene Understanding,” CVPR 2016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621889446_0_49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Detekcja twarzy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gf621889446_0_49"/>
          <p:cNvSpPr txBox="1"/>
          <p:nvPr>
            <p:ph idx="1" type="body"/>
          </p:nvPr>
        </p:nvSpPr>
        <p:spPr>
          <a:xfrm>
            <a:off x="849625" y="1520049"/>
            <a:ext cx="10515600" cy="416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pierwsza “skuteczny” algorytm detekcji,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propozycje regionów: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okno przesuwne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szybkie odrzucanie “łatwych” okien za pomocą kaskady klasyfikatorów (AdaBoost),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wektor cech - falki Harra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arr-like features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gf621889446_0_49"/>
          <p:cNvSpPr txBox="1"/>
          <p:nvPr>
            <p:ph idx="1" type="body"/>
          </p:nvPr>
        </p:nvSpPr>
        <p:spPr>
          <a:xfrm>
            <a:off x="770500" y="5903172"/>
            <a:ext cx="10515600" cy="47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P.Viola, M. Jones, “</a:t>
            </a:r>
            <a:r>
              <a:rPr lang="pl-PL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Rapid object detection using a boosted cascade of simple features”, CVPR 2001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7" name="Google Shape;177;gf621889446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38" y="3607638"/>
            <a:ext cx="3667125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621889446_0_54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Detekcja ludzi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gf621889446_0_54"/>
          <p:cNvSpPr txBox="1"/>
          <p:nvPr>
            <p:ph idx="1" type="body"/>
          </p:nvPr>
        </p:nvSpPr>
        <p:spPr>
          <a:xfrm>
            <a:off x="5200325" y="1520050"/>
            <a:ext cx="6165000" cy="426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każdy obiekt składa się z kilku części,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każda część może mieć kilka typów,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modelowanie odległości między częściami,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wektor cech - histogram zorientowanych gradientów (</a:t>
            </a:r>
            <a:r>
              <a:rPr b="1" i="1" lang="pl-PL">
                <a:latin typeface="Times New Roman"/>
                <a:ea typeface="Times New Roman"/>
                <a:cs typeface="Times New Roman"/>
                <a:sym typeface="Times New Roman"/>
              </a:rPr>
              <a:t>histogram of oriented gradients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klasyfikator SVM,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model DPM (deformable-part-model)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gf621889446_0_54"/>
          <p:cNvSpPr txBox="1"/>
          <p:nvPr>
            <p:ph idx="1" type="body"/>
          </p:nvPr>
        </p:nvSpPr>
        <p:spPr>
          <a:xfrm>
            <a:off x="730400" y="5849697"/>
            <a:ext cx="10515600" cy="47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P. F. Felzenszwalb, et. al., "Object Detection with Discriminatively Trained Part-Based Models", IEEE Transactions on Pattern Analysis and Machine Intelligence 2010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5" name="Google Shape;185;gf621889446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075" y="1641325"/>
            <a:ext cx="3632262" cy="42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621889446_0_1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Inteligentne generowanie regionów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gf621889446_0_15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wstępna segmentacja regionów na podstawie tekstury,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grupowanie podobnych regionów w większe obszary,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Selective Search [J. Uijlings, 2013] [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~2000 RoIs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złożone obliczeniowo.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gf62188944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550" y="2883000"/>
            <a:ext cx="5867675" cy="29252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f621889446_0_15"/>
          <p:cNvSpPr txBox="1"/>
          <p:nvPr>
            <p:ph idx="1" type="body"/>
          </p:nvPr>
        </p:nvSpPr>
        <p:spPr>
          <a:xfrm>
            <a:off x="730400" y="5942022"/>
            <a:ext cx="10515600" cy="47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Obraz: </a:t>
            </a:r>
            <a:r>
              <a:rPr lang="pl-PL" sz="1400"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M. Cordts et. al., “The Cityscapes Dataset for Semantic Urban Scene Understanding,” CVPR 2016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621889446_0_2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Sieci splotowe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gf621889446_0_2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powyższe algorytmy dobrze radzą sobie w typowych warunkach (dobre oświetlenie, typowa poza, niewielkie okluzje),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ręczne modelowanie (wektory cech, zależności między częściami obiektów) stwarza sporo wyzwań,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 przypadku bardziej zaawansowanych scen, algorytmy oparte na cechach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sieci splotowych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(Convolutional Neural Networks -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CNNs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działają znacznie lepiej,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9d4a22600_0_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R-CNN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Regions with CNN features)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gf9d4a22600_0_5"/>
          <p:cNvSpPr txBox="1"/>
          <p:nvPr>
            <p:ph idx="1" type="body"/>
          </p:nvPr>
        </p:nvSpPr>
        <p:spPr>
          <a:xfrm>
            <a:off x="147051" y="5694950"/>
            <a:ext cx="113706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R. Girschick et. al., Rich Feature Hierarchies for Accurate Object Detection and Semantic Segmentation, CVPR 2014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gf9d4a22600_0_5"/>
          <p:cNvSpPr txBox="1"/>
          <p:nvPr/>
        </p:nvSpPr>
        <p:spPr>
          <a:xfrm>
            <a:off x="334200" y="5828625"/>
            <a:ext cx="77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f9d4a2260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874900"/>
            <a:ext cx="7775299" cy="20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621889446_0_92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R-CNN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Regions with CNN features)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gf621889446_0_92"/>
          <p:cNvSpPr txBox="1"/>
          <p:nvPr>
            <p:ph idx="1" type="body"/>
          </p:nvPr>
        </p:nvSpPr>
        <p:spPr>
          <a:xfrm>
            <a:off x="7577700" y="1505475"/>
            <a:ext cx="46143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kosztowna klasyfikacja wielu obrazów w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niezależny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sposób,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trzy niezależne komponenty utrudniają optymalizację,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czas inferencji - 49 s / obraz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gf621889446_0_92"/>
          <p:cNvSpPr txBox="1"/>
          <p:nvPr>
            <p:ph idx="1" type="body"/>
          </p:nvPr>
        </p:nvSpPr>
        <p:spPr>
          <a:xfrm>
            <a:off x="147051" y="5694950"/>
            <a:ext cx="113706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R. Girschick et. al., Rich Feature Hierarchies for Accurate Object Detection and Semantic Segmentation, CVPR 2014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gf621889446_0_92"/>
          <p:cNvSpPr txBox="1"/>
          <p:nvPr/>
        </p:nvSpPr>
        <p:spPr>
          <a:xfrm>
            <a:off x="334200" y="5828625"/>
            <a:ext cx="77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f621889446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874900"/>
            <a:ext cx="7775299" cy="20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621889446_0_3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Fast R-CNN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gf621889446_0_30"/>
          <p:cNvSpPr txBox="1"/>
          <p:nvPr>
            <p:ph idx="1" type="body"/>
          </p:nvPr>
        </p:nvSpPr>
        <p:spPr>
          <a:xfrm>
            <a:off x="6497050" y="1520050"/>
            <a:ext cx="5280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Ulepszenia: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warstwa ROI pooling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- oblicza cechy dla wszystko propozycji regionów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w jednym kroku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ten sam model dokonuje jednocześnie klasyfikacji,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10-krotne przyspieszenie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ale… wciąż niezależne generowanie propozycji regionów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gf62188944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0" y="1598025"/>
            <a:ext cx="5858151" cy="23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f621889446_0_30"/>
          <p:cNvSpPr txBox="1"/>
          <p:nvPr>
            <p:ph idx="1" type="body"/>
          </p:nvPr>
        </p:nvSpPr>
        <p:spPr>
          <a:xfrm>
            <a:off x="106951" y="5748425"/>
            <a:ext cx="113706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R. Girschick, “</a:t>
            </a:r>
            <a:r>
              <a:rPr i="1" lang="pl-PL" sz="1400">
                <a:latin typeface="Times New Roman"/>
                <a:ea typeface="Times New Roman"/>
                <a:cs typeface="Times New Roman"/>
                <a:sym typeface="Times New Roman"/>
              </a:rPr>
              <a:t>Fast R-CNN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”, ICCV 2015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gf621889446_0_30"/>
          <p:cNvSpPr txBox="1"/>
          <p:nvPr/>
        </p:nvSpPr>
        <p:spPr>
          <a:xfrm>
            <a:off x="728025" y="4309900"/>
            <a:ext cx="528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feature vector - wektor cech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feature map - mapa wektora cech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Calibri"/>
                <a:ea typeface="Calibri"/>
                <a:cs typeface="Calibri"/>
                <a:sym typeface="Calibri"/>
              </a:rPr>
              <a:t>bbox regressor - regresja pozycji obszaru zainteresowania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621889446_0_6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Faster RCNN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gf621889446_0_65"/>
          <p:cNvSpPr txBox="1"/>
          <p:nvPr>
            <p:ph idx="1" type="body"/>
          </p:nvPr>
        </p:nvSpPr>
        <p:spPr>
          <a:xfrm>
            <a:off x="5708325" y="1520050"/>
            <a:ext cx="5656800" cy="412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wszystkie komponenty detekcji zintegrowane w jeden model,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szybkie działanie,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300 propozycji regionów na obraz,</a:t>
            </a:r>
            <a:endParaRPr/>
          </a:p>
        </p:txBody>
      </p:sp>
      <p:sp>
        <p:nvSpPr>
          <p:cNvPr id="232" name="Google Shape;232;gf621889446_0_65"/>
          <p:cNvSpPr txBox="1"/>
          <p:nvPr>
            <p:ph idx="1" type="body"/>
          </p:nvPr>
        </p:nvSpPr>
        <p:spPr>
          <a:xfrm>
            <a:off x="147051" y="5694950"/>
            <a:ext cx="113706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S. Ren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 et. al.,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Faster R-CNN: Towards Real-Time Object Detection with Region Proposal Networks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, 2015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gf621889446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5828"/>
            <a:ext cx="4184362" cy="4136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621889446_0_124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Złożoność obliczeniowa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gf621889446_0_124"/>
          <p:cNvSpPr txBox="1"/>
          <p:nvPr>
            <p:ph idx="1" type="body"/>
          </p:nvPr>
        </p:nvSpPr>
        <p:spPr>
          <a:xfrm>
            <a:off x="770500" y="5750772"/>
            <a:ext cx="10515600" cy="47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Stan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ord University, </a:t>
            </a:r>
            <a:r>
              <a:rPr lang="pl-PL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CS231n: Convolutional Neural Networks for Visual Recognition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gf621889446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875" y="1669600"/>
            <a:ext cx="7053058" cy="36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>
            <p:ph type="title"/>
          </p:nvPr>
        </p:nvSpPr>
        <p:spPr>
          <a:xfrm>
            <a:off x="838200" y="365128"/>
            <a:ext cx="10515600" cy="888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sz="3600">
                <a:latin typeface="Times New Roman"/>
                <a:ea typeface="Times New Roman"/>
                <a:cs typeface="Times New Roman"/>
                <a:sym typeface="Times New Roman"/>
              </a:rPr>
              <a:t>Detekcja obiektów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2"/>
          <p:cNvSpPr txBox="1"/>
          <p:nvPr>
            <p:ph idx="1" type="body"/>
          </p:nvPr>
        </p:nvSpPr>
        <p:spPr>
          <a:xfrm>
            <a:off x="849630" y="1520040"/>
            <a:ext cx="10515600" cy="4656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Wprowadzenie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Wyznaczanie obszarów zainteresowania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Sieci splotowe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/>
              <a:buAutoNum type="arabicPeriod"/>
            </a:pPr>
            <a:r>
              <a:rPr lang="pl-PL" sz="2300">
                <a:latin typeface="Times New Roman"/>
                <a:ea typeface="Times New Roman"/>
                <a:cs typeface="Times New Roman"/>
                <a:sym typeface="Times New Roman"/>
              </a:rPr>
              <a:t>Aspekty implementacyjne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b4afe6900_0_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Architektury jednoetapowe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fb4afe6900_0_5"/>
          <p:cNvSpPr txBox="1"/>
          <p:nvPr>
            <p:ph idx="1" type="body"/>
          </p:nvPr>
        </p:nvSpPr>
        <p:spPr>
          <a:xfrm>
            <a:off x="6267950" y="1520050"/>
            <a:ext cx="5677800" cy="40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Times New Roman"/>
              <a:buChar char="-"/>
            </a:pPr>
            <a:r>
              <a:rPr lang="pl-PL" sz="2600">
                <a:latin typeface="Times New Roman"/>
                <a:ea typeface="Times New Roman"/>
                <a:cs typeface="Times New Roman"/>
                <a:sym typeface="Times New Roman"/>
              </a:rPr>
              <a:t>sieć dodatkowo odpowiedzialna za transformację wstępnych lokalizacji i rozmiarów okien,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-"/>
            </a:pPr>
            <a:r>
              <a:rPr lang="pl-PL" sz="2600">
                <a:latin typeface="Times New Roman"/>
                <a:ea typeface="Times New Roman"/>
                <a:cs typeface="Times New Roman"/>
                <a:sym typeface="Times New Roman"/>
              </a:rPr>
              <a:t>szybsza, ale mniej efektywna,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-"/>
            </a:pPr>
            <a:r>
              <a:rPr lang="pl-PL" sz="2600">
                <a:latin typeface="Times New Roman"/>
                <a:ea typeface="Times New Roman"/>
                <a:cs typeface="Times New Roman"/>
                <a:sym typeface="Times New Roman"/>
              </a:rPr>
              <a:t>YOLO, SSD, RetinaNet  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gfb4afe690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00" y="2376288"/>
            <a:ext cx="523875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fb4afe6900_0_5"/>
          <p:cNvSpPr txBox="1"/>
          <p:nvPr>
            <p:ph idx="1" type="body"/>
          </p:nvPr>
        </p:nvSpPr>
        <p:spPr>
          <a:xfrm>
            <a:off x="147051" y="5694950"/>
            <a:ext cx="113706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Wu, Bichen, et al. "Squeezedet: Unified, small, low power fully convolutional neural networks for real-time object detection for autonomous driving.", 2017.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621889446_0_10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Trening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gf621889446_0_105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łożona funkcja kosztu: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klasyfikacja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-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funkcja kosztu entropii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cross-entropy loss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regresja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położenia obiektów na obrazie (L1-loss),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równoległy trening sieci generującej propozycje regionów oraz sieci do klasyfikacji,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21889446_0_99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Usuwanie podobnych detekcji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gf621889446_0_99"/>
          <p:cNvSpPr txBox="1"/>
          <p:nvPr>
            <p:ph idx="1" type="body"/>
          </p:nvPr>
        </p:nvSpPr>
        <p:spPr>
          <a:xfrm>
            <a:off x="349850" y="1535400"/>
            <a:ext cx="6133200" cy="31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Algorytm NMS (n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on-maximum suppression),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Usuwanie detekcji dla których </a:t>
            </a:r>
            <a:r>
              <a:rPr i="1" lang="pl-PL" sz="2400">
                <a:latin typeface="Times New Roman"/>
                <a:ea typeface="Times New Roman"/>
                <a:cs typeface="Times New Roman"/>
                <a:sym typeface="Times New Roman"/>
              </a:rPr>
              <a:t>Intersection-over-Union</a:t>
            </a:r>
            <a:r>
              <a:rPr lang="pl-PL" sz="2400">
                <a:latin typeface="Times New Roman"/>
                <a:ea typeface="Times New Roman"/>
                <a:cs typeface="Times New Roman"/>
                <a:sym typeface="Times New Roman"/>
              </a:rPr>
              <a:t> jest większe niż wybrany próg (zazwyczaj 0.5-0.7)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1" name="Google Shape;261;gf621889446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775" y="1520050"/>
            <a:ext cx="5320225" cy="41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f621889446_0_99"/>
          <p:cNvSpPr txBox="1"/>
          <p:nvPr>
            <p:ph idx="1" type="body"/>
          </p:nvPr>
        </p:nvSpPr>
        <p:spPr>
          <a:xfrm>
            <a:off x="175351" y="5604575"/>
            <a:ext cx="113706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Navaneeth Bodla et. al., "Soft-NMS - Improving Object Detection with One Line of Code", ICCV 2017,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https://github.com/rafaelpadilla/Object-Detection-Metrics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3" name="Google Shape;263;gf621889446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50" y="3608625"/>
            <a:ext cx="3708225" cy="19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b4915067a_0_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Metryki</a:t>
            </a:r>
            <a:endParaRPr/>
          </a:p>
        </p:txBody>
      </p:sp>
      <p:sp>
        <p:nvSpPr>
          <p:cNvPr id="269" name="Google Shape;269;gfb4915067a_0_5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Detekcja jest akceptowana (</a:t>
            </a:r>
            <a:r>
              <a:rPr i="1" lang="pl-PL"/>
              <a:t>True Positive - TP</a:t>
            </a:r>
            <a:r>
              <a:rPr lang="pl-PL"/>
              <a:t>) jako poprawna, gdy IoU jest większe niż zadany próg (np. 0.5, 0.75], w przeciwnym wypadku odrzucana (</a:t>
            </a:r>
            <a:r>
              <a:rPr i="1" lang="pl-PL"/>
              <a:t>False Positive </a:t>
            </a:r>
            <a:r>
              <a:rPr lang="pl-PL"/>
              <a:t>- FP)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Fałszywie negatywne detekcje (</a:t>
            </a:r>
            <a:r>
              <a:rPr i="1" lang="pl-PL"/>
              <a:t>False Negative - FN</a:t>
            </a:r>
            <a:r>
              <a:rPr lang="pl-PL"/>
              <a:t>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Precyzja (</a:t>
            </a:r>
            <a:r>
              <a:rPr i="1" lang="pl-PL"/>
              <a:t>Precision</a:t>
            </a:r>
            <a:r>
              <a:rPr lang="pl-PL"/>
              <a:t>) = TP / (TP + FP)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l-PL"/>
              <a:t>Przywołanie (</a:t>
            </a:r>
            <a:r>
              <a:rPr i="1" lang="pl-PL"/>
              <a:t>Recall</a:t>
            </a:r>
            <a:r>
              <a:rPr lang="pl-PL"/>
              <a:t>) = TP (TP + FN)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b4915067a_0_19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Metryki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fb4915067a_0_19"/>
          <p:cNvSpPr txBox="1"/>
          <p:nvPr>
            <p:ph idx="1" type="body"/>
          </p:nvPr>
        </p:nvSpPr>
        <p:spPr>
          <a:xfrm>
            <a:off x="849625" y="4789493"/>
            <a:ext cx="10515600" cy="13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wykresy dla różnych algorytmów dla detekcji pieszych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pole pod wykresem = mAP (</a:t>
            </a:r>
            <a:r>
              <a:rPr i="1" lang="pl-PL" sz="2400">
                <a:latin typeface="Arial"/>
                <a:ea typeface="Arial"/>
                <a:cs typeface="Arial"/>
                <a:sym typeface="Arial"/>
              </a:rPr>
              <a:t>mean average precision</a:t>
            </a:r>
            <a:r>
              <a:rPr lang="pl-PL" sz="2400">
                <a:latin typeface="Arial"/>
                <a:ea typeface="Arial"/>
                <a:cs typeface="Arial"/>
                <a:sym typeface="Arial"/>
              </a:rPr>
              <a:t>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fb4915067a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613" y="1612675"/>
            <a:ext cx="9877425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fb4915067a_0_19"/>
          <p:cNvSpPr txBox="1"/>
          <p:nvPr>
            <p:ph idx="1" type="body"/>
          </p:nvPr>
        </p:nvSpPr>
        <p:spPr>
          <a:xfrm>
            <a:off x="133701" y="6032575"/>
            <a:ext cx="11370600" cy="63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W. Liu et al., Center and Scale Prediction: A Box-free Approach for Pedestrian and Face Detection, 2019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621889446_0_75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Implementacja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gf621889446_0_75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Biblioteki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 (wiele wytrenowanych modeli):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TensorflowLite,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Detectron,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MMDetection,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Zbiory danych: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Pascal VOC,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COCO 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(Common objects in context - </a:t>
            </a: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300 tys. obrazów, 90 klas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),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Pojazdy autonomiczne (KITTI, Cityscapes, BDD…)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b4915067a_0_14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Podsumowanie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fb4915067a_0_14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detekcja obiektów zdominowana przez sieci CNN,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pl-PL" sz="2600">
                <a:latin typeface="Arial"/>
                <a:ea typeface="Arial"/>
                <a:cs typeface="Arial"/>
                <a:sym typeface="Arial"/>
              </a:rPr>
              <a:t>wiele</a:t>
            </a:r>
            <a:r>
              <a:rPr lang="pl-PL" sz="2600">
                <a:latin typeface="Arial"/>
                <a:ea typeface="Arial"/>
                <a:cs typeface="Arial"/>
                <a:sym typeface="Arial"/>
              </a:rPr>
              <a:t> różnych architektur i ciągła ich ewolucja,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potrzebne duże zbiory danych do poprawnego działania,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-"/>
            </a:pPr>
            <a:r>
              <a:rPr lang="pl-PL" sz="2600">
                <a:latin typeface="Arial"/>
                <a:ea typeface="Arial"/>
                <a:cs typeface="Arial"/>
                <a:sym typeface="Arial"/>
              </a:rPr>
              <a:t>w praktyce najczęście stosowany jest transfer learning (ang. </a:t>
            </a:r>
            <a:r>
              <a:rPr i="1" lang="pl-PL" sz="2600">
                <a:latin typeface="Arial"/>
                <a:ea typeface="Arial"/>
                <a:cs typeface="Arial"/>
                <a:sym typeface="Arial"/>
              </a:rPr>
              <a:t>transfer wiedzy</a:t>
            </a:r>
            <a:r>
              <a:rPr lang="pl-PL" sz="2600">
                <a:latin typeface="Arial"/>
                <a:ea typeface="Arial"/>
                <a:cs typeface="Arial"/>
                <a:sym typeface="Arial"/>
              </a:rPr>
              <a:t>) i wybór możliwie dużego modelu, który działa odpowiednio szybko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"/>
          <p:cNvSpPr txBox="1"/>
          <p:nvPr>
            <p:ph type="title"/>
          </p:nvPr>
        </p:nvSpPr>
        <p:spPr>
          <a:xfrm>
            <a:off x="831851" y="731520"/>
            <a:ext cx="10515600" cy="25050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l-PL" sz="3600">
                <a:latin typeface="Arial"/>
                <a:ea typeface="Arial"/>
                <a:cs typeface="Arial"/>
                <a:sym typeface="Arial"/>
              </a:rPr>
              <a:t>Dziękuję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"/>
          <p:cNvSpPr txBox="1"/>
          <p:nvPr>
            <p:ph idx="1" type="body"/>
          </p:nvPr>
        </p:nvSpPr>
        <p:spPr>
          <a:xfrm>
            <a:off x="831851" y="33321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pl-PL"/>
              <a:t>Sebastian Cygert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621889446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Klasyfikacja zadań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gf621889446_0_0"/>
          <p:cNvSpPr txBox="1"/>
          <p:nvPr>
            <p:ph idx="1" type="body"/>
          </p:nvPr>
        </p:nvSpPr>
        <p:spPr>
          <a:xfrm>
            <a:off x="770500" y="5823572"/>
            <a:ext cx="10515600" cy="47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Stanford University, </a:t>
            </a:r>
            <a:r>
              <a:rPr lang="pl-PL" sz="140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CS231n: Convolutional Neural Networks for Visual Recognition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gf62188944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00" y="1514975"/>
            <a:ext cx="10286024" cy="43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b4915067a_0_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Arial"/>
                <a:ea typeface="Arial"/>
                <a:cs typeface="Arial"/>
                <a:sym typeface="Arial"/>
              </a:rPr>
              <a:t>Zastosowania	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fb4915067a_0_0"/>
          <p:cNvSpPr txBox="1"/>
          <p:nvPr>
            <p:ph idx="1" type="body"/>
          </p:nvPr>
        </p:nvSpPr>
        <p:spPr>
          <a:xfrm>
            <a:off x="849628" y="1520050"/>
            <a:ext cx="52464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śledzenie obiektów (monitoring),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detekcja zdarzeń (</a:t>
            </a:r>
            <a:r>
              <a:rPr i="1" lang="pl-PL" sz="2400">
                <a:latin typeface="Arial"/>
                <a:ea typeface="Arial"/>
                <a:cs typeface="Arial"/>
                <a:sym typeface="Arial"/>
              </a:rPr>
              <a:t>event recognition</a:t>
            </a:r>
            <a:r>
              <a:rPr lang="pl-PL" sz="2400">
                <a:latin typeface="Arial"/>
                <a:ea typeface="Arial"/>
                <a:cs typeface="Arial"/>
                <a:sym typeface="Arial"/>
              </a:rPr>
              <a:t>),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rozszerzona rzeczywistość,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pl-PL" sz="2400">
                <a:latin typeface="Arial"/>
                <a:ea typeface="Arial"/>
                <a:cs typeface="Arial"/>
                <a:sym typeface="Arial"/>
              </a:rPr>
              <a:t>często pierwszy etap przetwarzania bardziej zaawansowanych systemów,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fb4915067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13" y="1463975"/>
            <a:ext cx="4848225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fb4915067a_0_0"/>
          <p:cNvSpPr txBox="1"/>
          <p:nvPr>
            <p:ph idx="1" type="body"/>
          </p:nvPr>
        </p:nvSpPr>
        <p:spPr>
          <a:xfrm>
            <a:off x="770500" y="5823572"/>
            <a:ext cx="10515600" cy="47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Źródło: </a:t>
            </a: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N. Wojke et al., Simple online and realtime tracking with a deep association metric. ICIP 2017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b4afe6900_0_16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Detekcja obiektów	</a:t>
            </a:r>
            <a:endParaRPr/>
          </a:p>
        </p:txBody>
      </p:sp>
      <p:sp>
        <p:nvSpPr>
          <p:cNvPr id="134" name="Google Shape;134;gfb4afe6900_0_16"/>
          <p:cNvSpPr txBox="1"/>
          <p:nvPr>
            <p:ph idx="1" type="body"/>
          </p:nvPr>
        </p:nvSpPr>
        <p:spPr>
          <a:xfrm>
            <a:off x="696900" y="5882566"/>
            <a:ext cx="10515600" cy="4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Źródło: S. Ren et. al., Faster R-CNN: Towards Real-Time Object Detection with Region Proposal Networks, 2015</a:t>
            </a:r>
            <a:endParaRPr/>
          </a:p>
        </p:txBody>
      </p:sp>
      <p:pic>
        <p:nvPicPr>
          <p:cNvPr id="135" name="Google Shape;135;gfb4afe690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25" y="1520725"/>
            <a:ext cx="5527408" cy="413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621889446_0_133"/>
          <p:cNvSpPr txBox="1"/>
          <p:nvPr>
            <p:ph type="title"/>
          </p:nvPr>
        </p:nvSpPr>
        <p:spPr>
          <a:xfrm>
            <a:off x="838200" y="448400"/>
            <a:ext cx="10515600" cy="81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Zarys rozwiązania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gf621889446_0_133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621889446_1_11"/>
          <p:cNvSpPr txBox="1"/>
          <p:nvPr>
            <p:ph type="title"/>
          </p:nvPr>
        </p:nvSpPr>
        <p:spPr>
          <a:xfrm>
            <a:off x="838200" y="448400"/>
            <a:ext cx="10515600" cy="81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Zarys rozwiązania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gf621889446_1_11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Generowanie regionów zainteresowania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Regions of Interest, </a:t>
            </a:r>
            <a:r>
              <a:rPr b="1" i="1" lang="pl-PL">
                <a:latin typeface="Times New Roman"/>
                <a:ea typeface="Times New Roman"/>
                <a:cs typeface="Times New Roman"/>
                <a:sym typeface="Times New Roman"/>
              </a:rPr>
              <a:t>ROI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Wykorzystanie sieci do klasyfikacji każdego z regionów.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590e840db_0_0"/>
          <p:cNvSpPr txBox="1"/>
          <p:nvPr>
            <p:ph type="title"/>
          </p:nvPr>
        </p:nvSpPr>
        <p:spPr>
          <a:xfrm>
            <a:off x="838200" y="448400"/>
            <a:ext cx="10515600" cy="81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Zarys rozwiązania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g10590e840db_0_0"/>
          <p:cNvSpPr txBox="1"/>
          <p:nvPr>
            <p:ph idx="1" type="body"/>
          </p:nvPr>
        </p:nvSpPr>
        <p:spPr>
          <a:xfrm>
            <a:off x="849630" y="1520040"/>
            <a:ext cx="105156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Generowanie regionów zainteresowania (</a:t>
            </a:r>
            <a:r>
              <a:rPr i="1" lang="pl-PL">
                <a:latin typeface="Times New Roman"/>
                <a:ea typeface="Times New Roman"/>
                <a:cs typeface="Times New Roman"/>
                <a:sym typeface="Times New Roman"/>
              </a:rPr>
              <a:t>Regions of Interest, </a:t>
            </a:r>
            <a:r>
              <a:rPr b="1" i="1" lang="pl-PL">
                <a:latin typeface="Times New Roman"/>
                <a:ea typeface="Times New Roman"/>
                <a:cs typeface="Times New Roman"/>
                <a:sym typeface="Times New Roman"/>
              </a:rPr>
              <a:t>ROI</a:t>
            </a: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Wykorzystanie sieci do klasyfikacji każdego z regionów.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l-PL">
                <a:latin typeface="Times New Roman"/>
                <a:ea typeface="Times New Roman"/>
                <a:cs typeface="Times New Roman"/>
                <a:sym typeface="Times New Roman"/>
              </a:rPr>
              <a:t>Jak wygenerować propozycje regionów?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621889446_0_10"/>
          <p:cNvSpPr txBox="1"/>
          <p:nvPr>
            <p:ph type="title"/>
          </p:nvPr>
        </p:nvSpPr>
        <p:spPr>
          <a:xfrm>
            <a:off x="838200" y="365128"/>
            <a:ext cx="10515600" cy="888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Algorytm okna przesuwnego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gf621889446_0_10"/>
          <p:cNvSpPr txBox="1"/>
          <p:nvPr>
            <p:ph idx="1" type="body"/>
          </p:nvPr>
        </p:nvSpPr>
        <p:spPr>
          <a:xfrm>
            <a:off x="7636124" y="1520050"/>
            <a:ext cx="4555800" cy="46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pl-PL">
                <a:latin typeface="Times New Roman"/>
                <a:ea typeface="Times New Roman"/>
                <a:cs typeface="Times New Roman"/>
                <a:sym typeface="Times New Roman"/>
              </a:rPr>
              <a:t>wady rozwiązania?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gf62188944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9378"/>
            <a:ext cx="7331323" cy="365370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f621889446_0_10"/>
          <p:cNvSpPr txBox="1"/>
          <p:nvPr>
            <p:ph idx="1" type="body"/>
          </p:nvPr>
        </p:nvSpPr>
        <p:spPr>
          <a:xfrm>
            <a:off x="730400" y="5942022"/>
            <a:ext cx="10515600" cy="47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l-PL" sz="1400">
                <a:latin typeface="Times New Roman"/>
                <a:ea typeface="Times New Roman"/>
                <a:cs typeface="Times New Roman"/>
                <a:sym typeface="Times New Roman"/>
              </a:rPr>
              <a:t>Obraz: </a:t>
            </a:r>
            <a:r>
              <a:rPr lang="pl-PL" sz="1400">
                <a:highlight>
                  <a:srgbClr val="FAFAF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M. Cordts et. al., “The Cityscapes Dataset for Semantic Urban Scene Understanding,” CVPR 2016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2021-02-08T17:10:06Z</dcterms:created>
  <dc:creator>komp</dc:creator>
</cp:coreProperties>
</file>